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58" r:id="rId4"/>
    <p:sldId id="265" r:id="rId5"/>
    <p:sldId id="257" r:id="rId6"/>
    <p:sldId id="262" r:id="rId7"/>
    <p:sldId id="264" r:id="rId8"/>
    <p:sldId id="260" r:id="rId9"/>
    <p:sldId id="267" r:id="rId10"/>
    <p:sldId id="268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95" d="100"/>
          <a:sy n="95" d="100"/>
        </p:scale>
        <p:origin x="67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795491-BF77-20B7-BB67-19C9148EDB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0F56447-FFC9-B084-D58F-C5F3CB655D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6769C2-AB44-E890-725B-7739C2C7C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E2BE91-64C8-7ABB-3DB2-AAC50E2E3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DAB7EF-FA9F-896E-EF78-AD22DE2F7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5571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C40306-379D-EB73-7CBE-742C7C2DC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F718345-0E03-6079-302E-45D1E660B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544398-D247-C85E-D4FA-A8452846F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54F6AE9-4794-F960-D37F-F5159C70A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2BB6DE-2F02-FC81-3C2D-EA088194E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7608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BC8608B-FAC6-3D85-E0CE-77F7FD1BBA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AB7C1D7-6F59-191A-575F-89CB7F8F9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C58C8B-6C02-117E-020E-8B1761F57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A191A20-3C1A-1162-7158-8BD60D5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8C679D-3501-42AA-0708-6F9F85788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626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20A6A2-A382-A4E8-97FA-0EAC8467A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59345D-C6D3-FDCA-4340-9CC68764D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3583BD-BFC1-8E41-ABB0-BFD599AC3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B534FB-5320-1775-6D9C-27D18B7CC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D9495F-229E-C6BF-A321-00A98D477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113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081A13-C775-8983-4AA3-1914EE2C9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5615F2-6F8B-68EB-9685-12FDEC396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2A6C29-F2BC-E152-4006-AB95BF331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38DF58-D755-1C0E-C846-3FCB1C45A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EDB3EA1-ED70-9970-079C-37E77AD42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486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5A40AF-2F3A-4983-9649-86D0715FE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599293-74F9-99B1-0DAC-1A5D02528E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CC2D2B4-86A0-0F21-3A2F-D2C884F650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123654-6332-0C75-C9AD-C924E1935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B23421C-0F92-E7F1-15C5-521924FD9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929E91B-341A-DB02-C2F6-C1B61E0B7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449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976A08-B570-E27A-9F3C-A50EE1752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77F6227-0099-F16C-3218-841C1FAF3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CA3B926-070C-A218-F466-188CFEE730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AC33718-5107-73E0-0C15-D8FDB295BD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F5718A5-9751-367F-AC71-B4D9E8FA46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79636EB-E27B-9AF2-4F20-151020D61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4AAB119-DB7C-4463-42C9-1AAE929DB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D98E0C6-4C7E-97B0-60D0-0C6F47BF2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670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775089-6097-0C8F-A8A1-F1D0EFFC0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AD94F86-0A2F-81F7-9253-3A26A6CEF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E946567-519A-24D7-FDBE-E2C2B0FC1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7EB1595-5687-CD57-C289-B4D900BFA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382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C8EEF1C-F9CE-CAEB-8D24-80F1E39B5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0CB1649-9380-E321-5BD1-1DE538D04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76E5379-E5A2-54B9-8078-C55EB1781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0810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D389D8-D39B-4445-FE4F-FE9B36D36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9E60EA-0C8E-39BC-48E0-729C7D1AB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85C4C7-BC9C-D693-CFF0-07F178BF5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F58DD31-4462-216C-4E86-D3A0E20B6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66AC56-41A5-4C69-D30F-5FA14CE97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F117F7E-429F-3D8A-C076-5214C83D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872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8051CF-C1C3-5CBC-F644-296B92724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C50824B-92A0-119F-72F4-3BD246944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5DE36C-9EE7-1FCC-EAE5-D8D430A475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B8AA37F-13E6-5DC7-7DCE-F4DCA2D9A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5477956-C61C-3B14-2BB4-8C9B66EF4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9A1CE0E-537B-E780-0E34-066FF6C0B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511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E2E9CDF-B16E-71CF-3067-F44B3D65F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443508D-54F5-4A06-832C-ADF569D9E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6E299D-9931-9B90-682A-6BB8B23097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35923-83E2-4EAE-A7E6-84D6CED90100}" type="datetimeFigureOut">
              <a:rPr lang="en-GB" smtClean="0"/>
              <a:t>09/11/2022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23EEBB-5798-F2C3-A942-D7CF5242E3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F7F03B-D140-BAA7-43A0-8A198D2624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D9DE1-9671-42AA-AE58-3FBEAD664BC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5018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DFED3F-6969-F03E-AC8C-21D0602665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122363"/>
            <a:ext cx="11004884" cy="2387600"/>
          </a:xfrm>
        </p:spPr>
        <p:txBody>
          <a:bodyPr>
            <a:normAutofit/>
          </a:bodyPr>
          <a:lstStyle/>
          <a:p>
            <a:r>
              <a:rPr lang="en-GB" dirty="0"/>
              <a:t>Assembly of the 3D-printed FreiBox components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1DE7B76-FF86-1C0B-53CC-66311E2429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2375"/>
            <a:ext cx="9144000" cy="1655762"/>
          </a:xfrm>
        </p:spPr>
        <p:txBody>
          <a:bodyPr/>
          <a:lstStyle/>
          <a:p>
            <a:r>
              <a:rPr lang="en-GB" dirty="0"/>
              <a:t>Assembly overview</a:t>
            </a:r>
          </a:p>
          <a:p>
            <a:r>
              <a:rPr lang="en-GB" dirty="0"/>
              <a:t>Box Plexiglas dimensions</a:t>
            </a:r>
          </a:p>
        </p:txBody>
      </p:sp>
    </p:spTree>
    <p:extLst>
      <p:ext uri="{BB962C8B-B14F-4D97-AF65-F5344CB8AC3E}">
        <p14:creationId xmlns:p14="http://schemas.microsoft.com/office/powerpoint/2010/main" val="407140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24128" y="473725"/>
            <a:ext cx="598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Front side (40 x 24 x 0.4 cm)</a:t>
            </a:r>
            <a:endParaRPr lang="de-DE" sz="32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024128" y="1484302"/>
            <a:ext cx="9265626" cy="5174074"/>
            <a:chOff x="1024128" y="1484302"/>
            <a:chExt cx="9265626" cy="5174074"/>
          </a:xfrm>
        </p:grpSpPr>
        <p:sp>
          <p:nvSpPr>
            <p:cNvPr id="4" name="Rectangle 3"/>
            <p:cNvSpPr/>
            <p:nvPr/>
          </p:nvSpPr>
          <p:spPr>
            <a:xfrm>
              <a:off x="1024128" y="1484302"/>
              <a:ext cx="7200000" cy="432000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055865" y="3459636"/>
              <a:ext cx="12338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24 cm</a:t>
              </a:r>
              <a:endParaRPr lang="de-DE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349826" y="6289044"/>
              <a:ext cx="12338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40 cm</a:t>
              </a:r>
              <a:endParaRPr lang="de-DE" dirty="0"/>
            </a:p>
          </p:txBody>
        </p:sp>
        <p:sp>
          <p:nvSpPr>
            <p:cNvPr id="9" name="Right Brace 8"/>
            <p:cNvSpPr/>
            <p:nvPr/>
          </p:nvSpPr>
          <p:spPr>
            <a:xfrm>
              <a:off x="8224128" y="1484302"/>
              <a:ext cx="484742" cy="4320000"/>
            </a:xfrm>
            <a:prstGeom prst="rightBrace">
              <a:avLst>
                <a:gd name="adj1" fmla="val 60606"/>
                <a:gd name="adj2" fmla="val 50000"/>
              </a:avLst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ight Brace 9"/>
            <p:cNvSpPr/>
            <p:nvPr/>
          </p:nvSpPr>
          <p:spPr>
            <a:xfrm rot="5400000">
              <a:off x="4381757" y="2446673"/>
              <a:ext cx="484742" cy="7199999"/>
            </a:xfrm>
            <a:prstGeom prst="rightBrace">
              <a:avLst>
                <a:gd name="adj1" fmla="val 115151"/>
                <a:gd name="adj2" fmla="val 50000"/>
              </a:avLst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82028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24128" y="473725"/>
            <a:ext cx="598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Back side (40 x 25 x 0.4 cm)</a:t>
            </a:r>
            <a:endParaRPr lang="de-DE" sz="3200" dirty="0"/>
          </a:p>
        </p:txBody>
      </p:sp>
      <p:grpSp>
        <p:nvGrpSpPr>
          <p:cNvPr id="2" name="Group 1"/>
          <p:cNvGrpSpPr/>
          <p:nvPr/>
        </p:nvGrpSpPr>
        <p:grpSpPr>
          <a:xfrm>
            <a:off x="1024128" y="1279443"/>
            <a:ext cx="7684742" cy="5474179"/>
            <a:chOff x="1024128" y="1279443"/>
            <a:chExt cx="7684742" cy="5474179"/>
          </a:xfrm>
        </p:grpSpPr>
        <p:sp>
          <p:nvSpPr>
            <p:cNvPr id="4" name="Rectangle 3"/>
            <p:cNvSpPr/>
            <p:nvPr/>
          </p:nvSpPr>
          <p:spPr>
            <a:xfrm>
              <a:off x="1024128" y="1279443"/>
              <a:ext cx="7200000" cy="450000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Right Brace 5"/>
            <p:cNvSpPr/>
            <p:nvPr/>
          </p:nvSpPr>
          <p:spPr>
            <a:xfrm>
              <a:off x="8224128" y="1279443"/>
              <a:ext cx="484742" cy="4500000"/>
            </a:xfrm>
            <a:prstGeom prst="rightBrace">
              <a:avLst>
                <a:gd name="adj1" fmla="val 40151"/>
                <a:gd name="adj2" fmla="val 50000"/>
              </a:avLst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ight Brace 6"/>
            <p:cNvSpPr/>
            <p:nvPr/>
          </p:nvSpPr>
          <p:spPr>
            <a:xfrm rot="5400000">
              <a:off x="4381757" y="2481866"/>
              <a:ext cx="484742" cy="7200000"/>
            </a:xfrm>
            <a:prstGeom prst="rightBrace">
              <a:avLst>
                <a:gd name="adj1" fmla="val 92424"/>
                <a:gd name="adj2" fmla="val 50000"/>
              </a:avLst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349826" y="6384290"/>
              <a:ext cx="12338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40 cm</a:t>
              </a:r>
              <a:endParaRPr lang="de-DE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8708870" y="3344777"/>
            <a:ext cx="1233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 cm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2844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24128" y="473725"/>
            <a:ext cx="598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Sides (14 x 25 x 0.4 cm)</a:t>
            </a:r>
            <a:endParaRPr lang="de-DE" sz="32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528370" y="1235493"/>
            <a:ext cx="3753890" cy="5545389"/>
            <a:chOff x="726673" y="1312611"/>
            <a:chExt cx="3753890" cy="5545389"/>
          </a:xfrm>
        </p:grpSpPr>
        <p:sp>
          <p:nvSpPr>
            <p:cNvPr id="4" name="Rectangle 3"/>
            <p:cNvSpPr/>
            <p:nvPr/>
          </p:nvSpPr>
          <p:spPr>
            <a:xfrm>
              <a:off x="1960562" y="1312611"/>
              <a:ext cx="2520000" cy="4500000"/>
            </a:xfrm>
            <a:prstGeom prst="rect">
              <a:avLst/>
            </a:prstGeom>
            <a:pattFill prst="pct20">
              <a:fgClr>
                <a:schemeClr val="tx1"/>
              </a:fgClr>
              <a:bgClr>
                <a:schemeClr val="bg1"/>
              </a:bgClr>
            </a:patt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ight Brace 6"/>
            <p:cNvSpPr/>
            <p:nvPr/>
          </p:nvSpPr>
          <p:spPr>
            <a:xfrm rot="5400000">
              <a:off x="2978192" y="4852697"/>
              <a:ext cx="484742" cy="2520001"/>
            </a:xfrm>
            <a:prstGeom prst="rightBrace">
              <a:avLst>
                <a:gd name="adj1" fmla="val 102864"/>
                <a:gd name="adj2" fmla="val 50000"/>
              </a:avLst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ight Brace 8"/>
            <p:cNvSpPr/>
            <p:nvPr/>
          </p:nvSpPr>
          <p:spPr>
            <a:xfrm rot="10800000">
              <a:off x="1475819" y="1374134"/>
              <a:ext cx="484742" cy="4496192"/>
            </a:xfrm>
            <a:prstGeom prst="rightBrace">
              <a:avLst>
                <a:gd name="adj1" fmla="val 102864"/>
                <a:gd name="adj2" fmla="val 50000"/>
              </a:avLst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906616" y="6488668"/>
              <a:ext cx="12338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14 cm</a:t>
              </a:r>
              <a:endParaRPr lang="de-DE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26673" y="3437564"/>
              <a:ext cx="12338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25 cm</a:t>
              </a:r>
              <a:endParaRPr lang="de-DE" dirty="0"/>
            </a:p>
          </p:txBody>
        </p:sp>
      </p:grpSp>
      <p:sp>
        <p:nvSpPr>
          <p:cNvPr id="6" name="Rectangle 5"/>
          <p:cNvSpPr/>
          <p:nvPr/>
        </p:nvSpPr>
        <p:spPr>
          <a:xfrm>
            <a:off x="9450195" y="1318032"/>
            <a:ext cx="2520000" cy="4500000"/>
          </a:xfrm>
          <a:prstGeom prst="rect">
            <a:avLst/>
          </a:prstGeom>
          <a:pattFill prst="pct20">
            <a:fgClr>
              <a:schemeClr val="tx1"/>
            </a:fgClr>
            <a:bgClr>
              <a:schemeClr val="bg1"/>
            </a:bgClr>
          </a:patt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ght Brace 7"/>
          <p:cNvSpPr/>
          <p:nvPr/>
        </p:nvSpPr>
        <p:spPr>
          <a:xfrm rot="5400000">
            <a:off x="10467823" y="4835130"/>
            <a:ext cx="484742" cy="2520001"/>
          </a:xfrm>
          <a:prstGeom prst="rightBrace">
            <a:avLst>
              <a:gd name="adj1" fmla="val 102864"/>
              <a:gd name="adj2" fmla="val 50000"/>
            </a:avLst>
          </a:prstGeom>
          <a:noFill/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10388906" y="6388754"/>
            <a:ext cx="1233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 cm</a:t>
            </a:r>
            <a:endParaRPr lang="de-DE" dirty="0"/>
          </a:p>
        </p:txBody>
      </p:sp>
      <p:sp>
        <p:nvSpPr>
          <p:cNvPr id="15" name="TextBox 14"/>
          <p:cNvSpPr txBox="1"/>
          <p:nvPr/>
        </p:nvSpPr>
        <p:spPr>
          <a:xfrm>
            <a:off x="2927768" y="902692"/>
            <a:ext cx="1233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</a:t>
            </a:r>
            <a:endParaRPr lang="de-DE" dirty="0"/>
          </a:p>
        </p:txBody>
      </p:sp>
      <p:sp>
        <p:nvSpPr>
          <p:cNvPr id="19" name="TextBox 18"/>
          <p:cNvSpPr txBox="1"/>
          <p:nvPr/>
        </p:nvSpPr>
        <p:spPr>
          <a:xfrm>
            <a:off x="5898038" y="3647729"/>
            <a:ext cx="2325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Hole size: 3mm (all holes)</a:t>
            </a:r>
            <a:endParaRPr lang="de-DE" sz="1400" dirty="0"/>
          </a:p>
        </p:txBody>
      </p:sp>
      <p:grpSp>
        <p:nvGrpSpPr>
          <p:cNvPr id="60" name="Group 59"/>
          <p:cNvGrpSpPr/>
          <p:nvPr/>
        </p:nvGrpSpPr>
        <p:grpSpPr>
          <a:xfrm>
            <a:off x="5397535" y="1726704"/>
            <a:ext cx="3627473" cy="1773338"/>
            <a:chOff x="5397535" y="1719354"/>
            <a:chExt cx="3627473" cy="1773338"/>
          </a:xfrm>
          <a:pattFill prst="pct20">
            <a:fgClr>
              <a:schemeClr val="tx1"/>
            </a:fgClr>
            <a:bgClr>
              <a:schemeClr val="bg1"/>
            </a:bgClr>
          </a:pattFill>
        </p:grpSpPr>
        <p:sp>
          <p:nvSpPr>
            <p:cNvPr id="27" name="Rectangle 26"/>
            <p:cNvSpPr/>
            <p:nvPr/>
          </p:nvSpPr>
          <p:spPr>
            <a:xfrm>
              <a:off x="5397535" y="1719354"/>
              <a:ext cx="2837903" cy="1739941"/>
            </a:xfrm>
            <a:prstGeom prst="rect">
              <a:avLst/>
            </a:prstGeom>
            <a:grpFill/>
            <a:ln w="317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Oval 2"/>
            <p:cNvSpPr/>
            <p:nvPr/>
          </p:nvSpPr>
          <p:spPr>
            <a:xfrm>
              <a:off x="6592905" y="2003914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ight Brace 15"/>
            <p:cNvSpPr/>
            <p:nvPr/>
          </p:nvSpPr>
          <p:spPr>
            <a:xfrm rot="5400000">
              <a:off x="6762591" y="2138923"/>
              <a:ext cx="107791" cy="210204"/>
            </a:xfrm>
            <a:prstGeom prst="rightBrace">
              <a:avLst>
                <a:gd name="adj1" fmla="val 102864"/>
                <a:gd name="adj2" fmla="val 50000"/>
              </a:avLst>
            </a:prstGeom>
            <a:grpFill/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579757" y="2285122"/>
              <a:ext cx="433929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1.1</a:t>
              </a:r>
              <a:endParaRPr lang="de-DE" sz="1400" dirty="0"/>
            </a:p>
          </p:txBody>
        </p:sp>
        <p:sp>
          <p:nvSpPr>
            <p:cNvPr id="23" name="Right Brace 22"/>
            <p:cNvSpPr/>
            <p:nvPr/>
          </p:nvSpPr>
          <p:spPr>
            <a:xfrm rot="10800000">
              <a:off x="6462043" y="1754559"/>
              <a:ext cx="130861" cy="188585"/>
            </a:xfrm>
            <a:prstGeom prst="rightBrace">
              <a:avLst>
                <a:gd name="adj1" fmla="val 102864"/>
                <a:gd name="adj2" fmla="val 50000"/>
              </a:avLst>
            </a:prstGeom>
            <a:grpFill/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048157" y="1719354"/>
              <a:ext cx="4736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1.5</a:t>
              </a:r>
              <a:endParaRPr lang="de-DE" sz="1400" dirty="0"/>
            </a:p>
          </p:txBody>
        </p:sp>
        <p:sp>
          <p:nvSpPr>
            <p:cNvPr id="32" name="Oval 31"/>
            <p:cNvSpPr/>
            <p:nvPr/>
          </p:nvSpPr>
          <p:spPr>
            <a:xfrm>
              <a:off x="6934995" y="2011865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Oval 32"/>
            <p:cNvSpPr/>
            <p:nvPr/>
          </p:nvSpPr>
          <p:spPr>
            <a:xfrm>
              <a:off x="7941941" y="2015177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Oval 33"/>
            <p:cNvSpPr/>
            <p:nvPr/>
          </p:nvSpPr>
          <p:spPr>
            <a:xfrm>
              <a:off x="7423960" y="2008136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Oval 34"/>
            <p:cNvSpPr/>
            <p:nvPr/>
          </p:nvSpPr>
          <p:spPr>
            <a:xfrm>
              <a:off x="7423042" y="2920723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Oval 35"/>
            <p:cNvSpPr/>
            <p:nvPr/>
          </p:nvSpPr>
          <p:spPr>
            <a:xfrm>
              <a:off x="7947448" y="2920723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Oval 37"/>
            <p:cNvSpPr/>
            <p:nvPr/>
          </p:nvSpPr>
          <p:spPr>
            <a:xfrm>
              <a:off x="7588845" y="2244025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Oval 40"/>
            <p:cNvSpPr/>
            <p:nvPr/>
          </p:nvSpPr>
          <p:spPr>
            <a:xfrm>
              <a:off x="7588845" y="2690622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Oval 42"/>
            <p:cNvSpPr/>
            <p:nvPr/>
          </p:nvSpPr>
          <p:spPr>
            <a:xfrm>
              <a:off x="7592146" y="2469591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Oval 43"/>
            <p:cNvSpPr/>
            <p:nvPr/>
          </p:nvSpPr>
          <p:spPr>
            <a:xfrm>
              <a:off x="7813646" y="2244025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Oval 44"/>
            <p:cNvSpPr/>
            <p:nvPr/>
          </p:nvSpPr>
          <p:spPr>
            <a:xfrm>
              <a:off x="7813646" y="2469591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Oval 45"/>
            <p:cNvSpPr/>
            <p:nvPr/>
          </p:nvSpPr>
          <p:spPr>
            <a:xfrm>
              <a:off x="7813646" y="2690622"/>
              <a:ext cx="153666" cy="15423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ight Brace 52"/>
            <p:cNvSpPr/>
            <p:nvPr/>
          </p:nvSpPr>
          <p:spPr>
            <a:xfrm>
              <a:off x="8118677" y="2166101"/>
              <a:ext cx="341245" cy="754622"/>
            </a:xfrm>
            <a:prstGeom prst="rightBrace">
              <a:avLst>
                <a:gd name="adj1" fmla="val 102864"/>
                <a:gd name="adj2" fmla="val 50000"/>
              </a:avLst>
            </a:prstGeom>
            <a:noFill/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ight Brace 53"/>
            <p:cNvSpPr/>
            <p:nvPr/>
          </p:nvSpPr>
          <p:spPr>
            <a:xfrm rot="5400000">
              <a:off x="7727477" y="2964524"/>
              <a:ext cx="89905" cy="339021"/>
            </a:xfrm>
            <a:prstGeom prst="rightBrace">
              <a:avLst>
                <a:gd name="adj1" fmla="val 102864"/>
                <a:gd name="adj2" fmla="val 50000"/>
              </a:avLst>
            </a:prstGeom>
            <a:grpFill/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576708" y="3184915"/>
              <a:ext cx="4464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2.3</a:t>
              </a:r>
              <a:endParaRPr lang="de-DE" sz="1400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453244" y="2345107"/>
              <a:ext cx="5717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6.3</a:t>
              </a:r>
              <a:endParaRPr lang="de-DE" sz="1400" dirty="0"/>
            </a:p>
          </p:txBody>
        </p:sp>
      </p:grpSp>
      <p:sp>
        <p:nvSpPr>
          <p:cNvPr id="57" name="Rectangle 56"/>
          <p:cNvSpPr/>
          <p:nvPr/>
        </p:nvSpPr>
        <p:spPr>
          <a:xfrm>
            <a:off x="2233505" y="1275147"/>
            <a:ext cx="2001522" cy="1569711"/>
          </a:xfrm>
          <a:prstGeom prst="rect">
            <a:avLst/>
          </a:prstGeom>
          <a:noFill/>
          <a:ln w="317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9" name="Straight Connector 58"/>
          <p:cNvCxnSpPr/>
          <p:nvPr/>
        </p:nvCxnSpPr>
        <p:spPr>
          <a:xfrm>
            <a:off x="4200447" y="1272024"/>
            <a:ext cx="1197088" cy="447330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809200" y="4569670"/>
            <a:ext cx="450000" cy="77400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Right Brace 61"/>
          <p:cNvSpPr/>
          <p:nvPr/>
        </p:nvSpPr>
        <p:spPr>
          <a:xfrm>
            <a:off x="3271635" y="5433143"/>
            <a:ext cx="141710" cy="226466"/>
          </a:xfrm>
          <a:prstGeom prst="rightBrace">
            <a:avLst>
              <a:gd name="adj1" fmla="val 102864"/>
              <a:gd name="adj2" fmla="val 50000"/>
            </a:avLst>
          </a:prstGeom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TextBox 62"/>
          <p:cNvSpPr txBox="1"/>
          <p:nvPr/>
        </p:nvSpPr>
        <p:spPr>
          <a:xfrm>
            <a:off x="3509864" y="5443614"/>
            <a:ext cx="5717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</a:t>
            </a:r>
            <a:endParaRPr lang="de-DE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2781974" y="4736745"/>
            <a:ext cx="43813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4.5 x 2 cm</a:t>
            </a:r>
            <a:endParaRPr lang="de-DE" sz="1100" dirty="0"/>
          </a:p>
        </p:txBody>
      </p:sp>
      <p:sp>
        <p:nvSpPr>
          <p:cNvPr id="64" name="Right Brace 63"/>
          <p:cNvSpPr/>
          <p:nvPr/>
        </p:nvSpPr>
        <p:spPr>
          <a:xfrm rot="16200000">
            <a:off x="2168939" y="3975567"/>
            <a:ext cx="233583" cy="933604"/>
          </a:xfrm>
          <a:prstGeom prst="rightBrace">
            <a:avLst>
              <a:gd name="adj1" fmla="val 102864"/>
              <a:gd name="adj2" fmla="val 50000"/>
            </a:avLst>
          </a:prstGeom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TextBox 65"/>
          <p:cNvSpPr txBox="1"/>
          <p:nvPr/>
        </p:nvSpPr>
        <p:spPr>
          <a:xfrm>
            <a:off x="3489842" y="4026803"/>
            <a:ext cx="5446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4.5</a:t>
            </a:r>
            <a:endParaRPr lang="de-DE" sz="1400" dirty="0"/>
          </a:p>
        </p:txBody>
      </p:sp>
      <p:sp>
        <p:nvSpPr>
          <p:cNvPr id="67" name="TextBox 66"/>
          <p:cNvSpPr txBox="1"/>
          <p:nvPr/>
        </p:nvSpPr>
        <p:spPr>
          <a:xfrm>
            <a:off x="2001552" y="4039124"/>
            <a:ext cx="509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4.5</a:t>
            </a:r>
            <a:endParaRPr lang="de-DE" sz="1400" dirty="0"/>
          </a:p>
        </p:txBody>
      </p:sp>
      <p:sp>
        <p:nvSpPr>
          <p:cNvPr id="68" name="Right Brace 67"/>
          <p:cNvSpPr/>
          <p:nvPr/>
        </p:nvSpPr>
        <p:spPr>
          <a:xfrm rot="16200000">
            <a:off x="3629983" y="3970106"/>
            <a:ext cx="233583" cy="933604"/>
          </a:xfrm>
          <a:prstGeom prst="rightBrace">
            <a:avLst>
              <a:gd name="adj1" fmla="val 102864"/>
              <a:gd name="adj2" fmla="val 50000"/>
            </a:avLst>
          </a:prstGeom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Oval 68"/>
          <p:cNvSpPr/>
          <p:nvPr/>
        </p:nvSpPr>
        <p:spPr>
          <a:xfrm>
            <a:off x="2442941" y="4539758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Oval 69"/>
          <p:cNvSpPr/>
          <p:nvPr/>
        </p:nvSpPr>
        <p:spPr>
          <a:xfrm>
            <a:off x="2442941" y="5379322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Oval 70"/>
          <p:cNvSpPr/>
          <p:nvPr/>
        </p:nvSpPr>
        <p:spPr>
          <a:xfrm>
            <a:off x="3474821" y="4555268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Oval 71"/>
          <p:cNvSpPr/>
          <p:nvPr/>
        </p:nvSpPr>
        <p:spPr>
          <a:xfrm>
            <a:off x="3471793" y="5369938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Rectangle 72"/>
          <p:cNvSpPr/>
          <p:nvPr/>
        </p:nvSpPr>
        <p:spPr>
          <a:xfrm>
            <a:off x="10350194" y="4708989"/>
            <a:ext cx="720000" cy="81000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6" name="Group 75"/>
          <p:cNvGrpSpPr/>
          <p:nvPr/>
        </p:nvGrpSpPr>
        <p:grpSpPr>
          <a:xfrm>
            <a:off x="11070194" y="4866257"/>
            <a:ext cx="635050" cy="540000"/>
            <a:chOff x="6276992" y="5369938"/>
            <a:chExt cx="635050" cy="540000"/>
          </a:xfrm>
          <a:solidFill>
            <a:schemeClr val="bg1"/>
          </a:solidFill>
        </p:grpSpPr>
        <p:sp>
          <p:nvSpPr>
            <p:cNvPr id="74" name="Flowchart: Delay 73"/>
            <p:cNvSpPr/>
            <p:nvPr/>
          </p:nvSpPr>
          <p:spPr>
            <a:xfrm>
              <a:off x="6462042" y="5369938"/>
              <a:ext cx="450000" cy="540000"/>
            </a:xfrm>
            <a:prstGeom prst="flowChartDelay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276992" y="5414938"/>
              <a:ext cx="180000" cy="450000"/>
            </a:xfrm>
            <a:prstGeom prst="rect">
              <a:avLst/>
            </a:prstGeom>
            <a:grpFill/>
            <a:ln w="317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10469301" y="4969415"/>
            <a:ext cx="4789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5</a:t>
            </a:r>
            <a:endParaRPr lang="de-DE" sz="1050" dirty="0"/>
          </a:p>
        </p:txBody>
      </p:sp>
      <p:sp>
        <p:nvSpPr>
          <p:cNvPr id="78" name="TextBox 77"/>
          <p:cNvSpPr txBox="1"/>
          <p:nvPr/>
        </p:nvSpPr>
        <p:spPr>
          <a:xfrm>
            <a:off x="11341716" y="5020768"/>
            <a:ext cx="4789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3 </a:t>
            </a:r>
            <a:endParaRPr lang="de-DE" sz="1050" dirty="0"/>
          </a:p>
        </p:txBody>
      </p:sp>
      <p:sp>
        <p:nvSpPr>
          <p:cNvPr id="79" name="Right Brace 78"/>
          <p:cNvSpPr/>
          <p:nvPr/>
        </p:nvSpPr>
        <p:spPr>
          <a:xfrm rot="16200000">
            <a:off x="10640923" y="4247855"/>
            <a:ext cx="138543" cy="720000"/>
          </a:xfrm>
          <a:prstGeom prst="rightBrace">
            <a:avLst>
              <a:gd name="adj1" fmla="val 102864"/>
              <a:gd name="adj2" fmla="val 50000"/>
            </a:avLst>
          </a:prstGeom>
          <a:noFill/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TextBox 79"/>
          <p:cNvSpPr txBox="1"/>
          <p:nvPr/>
        </p:nvSpPr>
        <p:spPr>
          <a:xfrm>
            <a:off x="10591208" y="4251918"/>
            <a:ext cx="4789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3</a:t>
            </a:r>
            <a:endParaRPr lang="de-DE" sz="1050" dirty="0"/>
          </a:p>
        </p:txBody>
      </p:sp>
      <p:sp>
        <p:nvSpPr>
          <p:cNvPr id="81" name="Right Brace 80"/>
          <p:cNvSpPr/>
          <p:nvPr/>
        </p:nvSpPr>
        <p:spPr>
          <a:xfrm rot="16394079">
            <a:off x="11411897" y="4614101"/>
            <a:ext cx="130384" cy="402835"/>
          </a:xfrm>
          <a:prstGeom prst="rightBrace">
            <a:avLst>
              <a:gd name="adj1" fmla="val 102864"/>
              <a:gd name="adj2" fmla="val 50000"/>
            </a:avLst>
          </a:prstGeom>
          <a:noFill/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TextBox 81"/>
          <p:cNvSpPr txBox="1"/>
          <p:nvPr/>
        </p:nvSpPr>
        <p:spPr>
          <a:xfrm>
            <a:off x="11294721" y="4537977"/>
            <a:ext cx="42378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2.5</a:t>
            </a:r>
            <a:endParaRPr lang="de-DE" sz="1050" dirty="0"/>
          </a:p>
        </p:txBody>
      </p:sp>
      <p:sp>
        <p:nvSpPr>
          <p:cNvPr id="83" name="Right Brace 82"/>
          <p:cNvSpPr/>
          <p:nvPr/>
        </p:nvSpPr>
        <p:spPr>
          <a:xfrm rot="16394079">
            <a:off x="11112308" y="4725310"/>
            <a:ext cx="130384" cy="156461"/>
          </a:xfrm>
          <a:prstGeom prst="rightBrace">
            <a:avLst>
              <a:gd name="adj1" fmla="val 102864"/>
              <a:gd name="adj2" fmla="val 50000"/>
            </a:avLst>
          </a:prstGeom>
          <a:noFill/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TextBox 83"/>
          <p:cNvSpPr txBox="1"/>
          <p:nvPr/>
        </p:nvSpPr>
        <p:spPr>
          <a:xfrm>
            <a:off x="11047657" y="4505779"/>
            <a:ext cx="2118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</a:t>
            </a:r>
            <a:endParaRPr lang="de-DE" sz="1050" dirty="0"/>
          </a:p>
        </p:txBody>
      </p:sp>
      <p:sp>
        <p:nvSpPr>
          <p:cNvPr id="86" name="Right Brace 85"/>
          <p:cNvSpPr/>
          <p:nvPr/>
        </p:nvSpPr>
        <p:spPr>
          <a:xfrm rot="5400000">
            <a:off x="11745462" y="4919356"/>
            <a:ext cx="130384" cy="156461"/>
          </a:xfrm>
          <a:prstGeom prst="rightBrace">
            <a:avLst>
              <a:gd name="adj1" fmla="val 102864"/>
              <a:gd name="adj2" fmla="val 50000"/>
            </a:avLst>
          </a:prstGeom>
          <a:noFill/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TextBox 86"/>
          <p:cNvSpPr txBox="1"/>
          <p:nvPr/>
        </p:nvSpPr>
        <p:spPr>
          <a:xfrm>
            <a:off x="11653713" y="5018324"/>
            <a:ext cx="42378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1.5</a:t>
            </a:r>
            <a:endParaRPr lang="de-DE" sz="1050" dirty="0"/>
          </a:p>
        </p:txBody>
      </p:sp>
      <p:sp>
        <p:nvSpPr>
          <p:cNvPr id="89" name="TextBox 88"/>
          <p:cNvSpPr txBox="1"/>
          <p:nvPr/>
        </p:nvSpPr>
        <p:spPr>
          <a:xfrm>
            <a:off x="9791085" y="4262992"/>
            <a:ext cx="4789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5</a:t>
            </a:r>
            <a:endParaRPr lang="de-DE" sz="1050" dirty="0"/>
          </a:p>
        </p:txBody>
      </p:sp>
      <p:sp>
        <p:nvSpPr>
          <p:cNvPr id="90" name="Right Brace 89"/>
          <p:cNvSpPr/>
          <p:nvPr/>
        </p:nvSpPr>
        <p:spPr>
          <a:xfrm rot="16200000">
            <a:off x="9843840" y="4256875"/>
            <a:ext cx="138543" cy="720000"/>
          </a:xfrm>
          <a:prstGeom prst="rightBrace">
            <a:avLst>
              <a:gd name="adj1" fmla="val 102864"/>
              <a:gd name="adj2" fmla="val 50000"/>
            </a:avLst>
          </a:prstGeom>
          <a:noFill/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Right Brace 90"/>
          <p:cNvSpPr/>
          <p:nvPr/>
        </p:nvSpPr>
        <p:spPr>
          <a:xfrm rot="10800000">
            <a:off x="10568484" y="5553716"/>
            <a:ext cx="141710" cy="226466"/>
          </a:xfrm>
          <a:prstGeom prst="rightBrace">
            <a:avLst>
              <a:gd name="adj1" fmla="val 102864"/>
              <a:gd name="adj2" fmla="val 50000"/>
            </a:avLst>
          </a:prstGeom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TextBox 91"/>
          <p:cNvSpPr txBox="1"/>
          <p:nvPr/>
        </p:nvSpPr>
        <p:spPr>
          <a:xfrm>
            <a:off x="10314980" y="5533558"/>
            <a:ext cx="42378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</a:t>
            </a:r>
            <a:endParaRPr lang="de-DE" sz="1050" dirty="0"/>
          </a:p>
        </p:txBody>
      </p:sp>
      <p:sp>
        <p:nvSpPr>
          <p:cNvPr id="93" name="Right Brace 92"/>
          <p:cNvSpPr/>
          <p:nvPr/>
        </p:nvSpPr>
        <p:spPr>
          <a:xfrm>
            <a:off x="11299816" y="4924084"/>
            <a:ext cx="70855" cy="447285"/>
          </a:xfrm>
          <a:prstGeom prst="rightBrace">
            <a:avLst>
              <a:gd name="adj1" fmla="val 102864"/>
              <a:gd name="adj2" fmla="val 50000"/>
            </a:avLst>
          </a:prstGeom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Right Brace 93"/>
          <p:cNvSpPr/>
          <p:nvPr/>
        </p:nvSpPr>
        <p:spPr>
          <a:xfrm>
            <a:off x="10403072" y="4760544"/>
            <a:ext cx="45719" cy="683070"/>
          </a:xfrm>
          <a:prstGeom prst="rightBrace">
            <a:avLst>
              <a:gd name="adj1" fmla="val 102864"/>
              <a:gd name="adj2" fmla="val 50000"/>
            </a:avLst>
          </a:prstGeom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TextBox 95"/>
          <p:cNvSpPr txBox="1"/>
          <p:nvPr/>
        </p:nvSpPr>
        <p:spPr>
          <a:xfrm>
            <a:off x="11052205" y="4958209"/>
            <a:ext cx="289511" cy="213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2.5</a:t>
            </a:r>
            <a:r>
              <a:rPr lang="en-US" sz="800" dirty="0"/>
              <a:t> </a:t>
            </a:r>
            <a:endParaRPr lang="de-DE" sz="800" dirty="0"/>
          </a:p>
        </p:txBody>
      </p:sp>
      <p:sp>
        <p:nvSpPr>
          <p:cNvPr id="98" name="Right Brace 97"/>
          <p:cNvSpPr/>
          <p:nvPr/>
        </p:nvSpPr>
        <p:spPr>
          <a:xfrm rot="10800000" flipH="1">
            <a:off x="11082696" y="4943780"/>
            <a:ext cx="91238" cy="374865"/>
          </a:xfrm>
          <a:prstGeom prst="rightBrace">
            <a:avLst>
              <a:gd name="adj1" fmla="val 102864"/>
              <a:gd name="adj2" fmla="val 50000"/>
            </a:avLst>
          </a:prstGeom>
          <a:ln w="6350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Oval 98"/>
          <p:cNvSpPr/>
          <p:nvPr/>
        </p:nvSpPr>
        <p:spPr>
          <a:xfrm>
            <a:off x="9904813" y="4646101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Oval 99"/>
          <p:cNvSpPr/>
          <p:nvPr/>
        </p:nvSpPr>
        <p:spPr>
          <a:xfrm>
            <a:off x="9904157" y="5366496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Oval 100"/>
          <p:cNvSpPr/>
          <p:nvPr/>
        </p:nvSpPr>
        <p:spPr>
          <a:xfrm>
            <a:off x="11551036" y="4648915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Oval 101"/>
          <p:cNvSpPr/>
          <p:nvPr/>
        </p:nvSpPr>
        <p:spPr>
          <a:xfrm>
            <a:off x="11556126" y="5396864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Oval 102"/>
          <p:cNvSpPr/>
          <p:nvPr/>
        </p:nvSpPr>
        <p:spPr>
          <a:xfrm>
            <a:off x="10871454" y="1563691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Oval 103"/>
          <p:cNvSpPr/>
          <p:nvPr/>
        </p:nvSpPr>
        <p:spPr>
          <a:xfrm>
            <a:off x="10514375" y="1565118"/>
            <a:ext cx="153666" cy="154236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TextBox 105"/>
          <p:cNvSpPr txBox="1"/>
          <p:nvPr/>
        </p:nvSpPr>
        <p:spPr>
          <a:xfrm>
            <a:off x="10568484" y="1791868"/>
            <a:ext cx="433929" cy="307777"/>
          </a:xfrm>
          <a:prstGeom prst="rect">
            <a:avLst/>
          </a:pr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r>
              <a:rPr lang="en-US" sz="1400" dirty="0"/>
              <a:t>1.1</a:t>
            </a:r>
            <a:endParaRPr lang="de-DE" sz="1400" dirty="0"/>
          </a:p>
        </p:txBody>
      </p:sp>
      <p:sp>
        <p:nvSpPr>
          <p:cNvPr id="108" name="TextBox 107"/>
          <p:cNvSpPr txBox="1"/>
          <p:nvPr/>
        </p:nvSpPr>
        <p:spPr>
          <a:xfrm>
            <a:off x="9904763" y="1341800"/>
            <a:ext cx="433929" cy="307777"/>
          </a:xfrm>
          <a:prstGeom prst="rect">
            <a:avLst/>
          </a:pr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r>
              <a:rPr lang="en-US" sz="1400" dirty="0"/>
              <a:t>1.5</a:t>
            </a:r>
            <a:endParaRPr lang="de-DE" sz="1400" dirty="0"/>
          </a:p>
        </p:txBody>
      </p:sp>
      <p:sp>
        <p:nvSpPr>
          <p:cNvPr id="107" name="Right Brace 106"/>
          <p:cNvSpPr/>
          <p:nvPr/>
        </p:nvSpPr>
        <p:spPr>
          <a:xfrm rot="10800000">
            <a:off x="10347238" y="1375106"/>
            <a:ext cx="130861" cy="188585"/>
          </a:xfrm>
          <a:prstGeom prst="rightBrace">
            <a:avLst>
              <a:gd name="adj1" fmla="val 102864"/>
              <a:gd name="adj2" fmla="val 50000"/>
            </a:avLst>
          </a:prstGeom>
          <a:pattFill prst="pct20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Right Brace 104"/>
          <p:cNvSpPr/>
          <p:nvPr/>
        </p:nvSpPr>
        <p:spPr>
          <a:xfrm rot="5400000">
            <a:off x="10715853" y="1664373"/>
            <a:ext cx="107791" cy="210204"/>
          </a:xfrm>
          <a:prstGeom prst="rightBrace">
            <a:avLst>
              <a:gd name="adj1" fmla="val 102864"/>
              <a:gd name="adj2" fmla="val 50000"/>
            </a:avLst>
          </a:prstGeom>
          <a:pattFill prst="pct20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Right Brace 108"/>
          <p:cNvSpPr/>
          <p:nvPr/>
        </p:nvSpPr>
        <p:spPr>
          <a:xfrm>
            <a:off x="10002493" y="5550941"/>
            <a:ext cx="141710" cy="226466"/>
          </a:xfrm>
          <a:prstGeom prst="rightBrace">
            <a:avLst>
              <a:gd name="adj1" fmla="val 102864"/>
              <a:gd name="adj2" fmla="val 50000"/>
            </a:avLst>
          </a:prstGeom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Right Brace 109"/>
          <p:cNvSpPr/>
          <p:nvPr/>
        </p:nvSpPr>
        <p:spPr>
          <a:xfrm rot="16394079">
            <a:off x="9623503" y="5178570"/>
            <a:ext cx="130384" cy="402835"/>
          </a:xfrm>
          <a:prstGeom prst="rightBrace">
            <a:avLst>
              <a:gd name="adj1" fmla="val 102864"/>
              <a:gd name="adj2" fmla="val 50000"/>
            </a:avLst>
          </a:prstGeom>
          <a:noFill/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TextBox 110"/>
          <p:cNvSpPr txBox="1"/>
          <p:nvPr/>
        </p:nvSpPr>
        <p:spPr>
          <a:xfrm>
            <a:off x="9567970" y="5085080"/>
            <a:ext cx="4789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2</a:t>
            </a:r>
            <a:endParaRPr lang="de-DE" sz="1050" dirty="0"/>
          </a:p>
        </p:txBody>
      </p:sp>
      <p:sp>
        <p:nvSpPr>
          <p:cNvPr id="112" name="Right Brace 111"/>
          <p:cNvSpPr/>
          <p:nvPr/>
        </p:nvSpPr>
        <p:spPr>
          <a:xfrm>
            <a:off x="9962364" y="4879149"/>
            <a:ext cx="141710" cy="440942"/>
          </a:xfrm>
          <a:prstGeom prst="rightBrace">
            <a:avLst>
              <a:gd name="adj1" fmla="val 102864"/>
              <a:gd name="adj2" fmla="val 50000"/>
            </a:avLst>
          </a:prstGeom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3" name="TextBox 112"/>
          <p:cNvSpPr txBox="1"/>
          <p:nvPr/>
        </p:nvSpPr>
        <p:spPr>
          <a:xfrm>
            <a:off x="10105651" y="4977033"/>
            <a:ext cx="2240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4</a:t>
            </a:r>
            <a:endParaRPr lang="de-DE" sz="1050" dirty="0"/>
          </a:p>
        </p:txBody>
      </p:sp>
      <p:sp>
        <p:nvSpPr>
          <p:cNvPr id="114" name="Right Brace 113"/>
          <p:cNvSpPr/>
          <p:nvPr/>
        </p:nvSpPr>
        <p:spPr>
          <a:xfrm rot="16394079">
            <a:off x="11727157" y="4402178"/>
            <a:ext cx="138529" cy="346352"/>
          </a:xfrm>
          <a:prstGeom prst="rightBrace">
            <a:avLst>
              <a:gd name="adj1" fmla="val 102864"/>
              <a:gd name="adj2" fmla="val 50000"/>
            </a:avLst>
          </a:prstGeom>
          <a:noFill/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TextBox 114"/>
          <p:cNvSpPr txBox="1"/>
          <p:nvPr/>
        </p:nvSpPr>
        <p:spPr>
          <a:xfrm>
            <a:off x="11651475" y="4291464"/>
            <a:ext cx="431503" cy="259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??</a:t>
            </a:r>
            <a:endParaRPr lang="de-DE" sz="1050" dirty="0"/>
          </a:p>
        </p:txBody>
      </p:sp>
      <p:sp>
        <p:nvSpPr>
          <p:cNvPr id="95" name="Right Brace 94"/>
          <p:cNvSpPr/>
          <p:nvPr/>
        </p:nvSpPr>
        <p:spPr>
          <a:xfrm rot="16600517">
            <a:off x="8106479" y="1895428"/>
            <a:ext cx="107348" cy="159441"/>
          </a:xfrm>
          <a:prstGeom prst="rightBrace">
            <a:avLst>
              <a:gd name="adj1" fmla="val 102864"/>
              <a:gd name="adj2" fmla="val 50000"/>
            </a:avLst>
          </a:prstGeom>
          <a:pattFill prst="pct20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TextBox 96"/>
          <p:cNvSpPr txBox="1"/>
          <p:nvPr/>
        </p:nvSpPr>
        <p:spPr>
          <a:xfrm>
            <a:off x="7986308" y="1492984"/>
            <a:ext cx="473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1.5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618143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24128" y="473725"/>
            <a:ext cx="598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Bottom (14 x 38.5 x 0.4 cm)</a:t>
            </a:r>
            <a:endParaRPr lang="de-DE" sz="3200" dirty="0"/>
          </a:p>
        </p:txBody>
      </p:sp>
      <p:grpSp>
        <p:nvGrpSpPr>
          <p:cNvPr id="2" name="Group 1"/>
          <p:cNvGrpSpPr/>
          <p:nvPr/>
        </p:nvGrpSpPr>
        <p:grpSpPr>
          <a:xfrm>
            <a:off x="2432662" y="1503275"/>
            <a:ext cx="8558858" cy="4605578"/>
            <a:chOff x="2432662" y="1503275"/>
            <a:chExt cx="8558858" cy="4605578"/>
          </a:xfrm>
        </p:grpSpPr>
        <p:sp>
          <p:nvSpPr>
            <p:cNvPr id="4" name="Rectangle 3"/>
            <p:cNvSpPr/>
            <p:nvPr/>
          </p:nvSpPr>
          <p:spPr>
            <a:xfrm rot="4301087">
              <a:off x="4637662" y="503802"/>
              <a:ext cx="2520000" cy="6930000"/>
            </a:xfrm>
            <a:prstGeom prst="rect">
              <a:avLst/>
            </a:prstGeom>
            <a:noFill/>
            <a:ln w="825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ight Brace 6"/>
            <p:cNvSpPr/>
            <p:nvPr/>
          </p:nvSpPr>
          <p:spPr>
            <a:xfrm rot="4274023">
              <a:off x="6161531" y="1957798"/>
              <a:ext cx="484742" cy="6919352"/>
            </a:xfrm>
            <a:prstGeom prst="rightBrace">
              <a:avLst>
                <a:gd name="adj1" fmla="val 102864"/>
                <a:gd name="adj2" fmla="val 50000"/>
              </a:avLst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ight Brace 7"/>
            <p:cNvSpPr/>
            <p:nvPr/>
          </p:nvSpPr>
          <p:spPr>
            <a:xfrm rot="20487959">
              <a:off x="9226210" y="1503275"/>
              <a:ext cx="484742" cy="2561077"/>
            </a:xfrm>
            <a:prstGeom prst="rightBrace">
              <a:avLst>
                <a:gd name="adj1" fmla="val 102864"/>
                <a:gd name="adj2" fmla="val 50000"/>
              </a:avLst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178625" y="5739521"/>
              <a:ext cx="12338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38.5 cm</a:t>
              </a:r>
              <a:endParaRPr lang="de-DE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757631" y="2414481"/>
              <a:ext cx="12338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14 cm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4212733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4C4F1F-D232-588B-65AF-5E347F5F9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Components Overview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FC9122A-0B4E-C43B-48C0-36E93EEB8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46" y="1876925"/>
            <a:ext cx="6497255" cy="486075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7805986-4494-A5F2-3E15-19787A59F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6863" y="2646946"/>
            <a:ext cx="4844716" cy="363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0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F5352-A577-1503-7177-783F14F4A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Cable Box + LED holder + Syringe holder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A220590-8D64-669C-106C-882F7A43E5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79" y="2058236"/>
            <a:ext cx="5801784" cy="4351338"/>
          </a:xfr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A2D2ACC7-38CF-AB9B-59BC-4F88C1A1A182}"/>
              </a:ext>
            </a:extLst>
          </p:cNvPr>
          <p:cNvSpPr txBox="1"/>
          <p:nvPr/>
        </p:nvSpPr>
        <p:spPr>
          <a:xfrm>
            <a:off x="1644317" y="328443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8DCA344-3A20-932C-0C6F-ECCD4304FF4A}"/>
              </a:ext>
            </a:extLst>
          </p:cNvPr>
          <p:cNvSpPr txBox="1"/>
          <p:nvPr/>
        </p:nvSpPr>
        <p:spPr>
          <a:xfrm>
            <a:off x="2951747" y="337686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2F1B9D2-8056-F228-1C9B-663B61162D8C}"/>
              </a:ext>
            </a:extLst>
          </p:cNvPr>
          <p:cNvSpPr txBox="1"/>
          <p:nvPr/>
        </p:nvSpPr>
        <p:spPr>
          <a:xfrm>
            <a:off x="4836695" y="328443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18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EAAD46A-3C06-6059-DDD9-8CAA9FDEB9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55" t="36919" r="33690" b="32334"/>
          <a:stretch/>
        </p:blipFill>
        <p:spPr>
          <a:xfrm>
            <a:off x="6132790" y="3944502"/>
            <a:ext cx="2958377" cy="2512278"/>
          </a:xfrm>
          <a:prstGeom prst="rect">
            <a:avLst/>
          </a:prstGeom>
        </p:spPr>
      </p:pic>
      <p:graphicFrame>
        <p:nvGraphicFramePr>
          <p:cNvPr id="15" name="Tableau 8">
            <a:extLst>
              <a:ext uri="{FF2B5EF4-FFF2-40B4-BE49-F238E27FC236}">
                <a16:creationId xmlns:a16="http://schemas.microsoft.com/office/drawing/2014/main" id="{2C4426D1-4642-3798-9145-0E68EA741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458678"/>
              </p:ext>
            </p:extLst>
          </p:nvPr>
        </p:nvGraphicFramePr>
        <p:xfrm>
          <a:off x="7611978" y="1576409"/>
          <a:ext cx="4034590" cy="1985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42737">
                  <a:extLst>
                    <a:ext uri="{9D8B030D-6E8A-4147-A177-3AD203B41FA5}">
                      <a16:colId xmlns:a16="http://schemas.microsoft.com/office/drawing/2014/main" val="1760140319"/>
                    </a:ext>
                  </a:extLst>
                </a:gridCol>
                <a:gridCol w="2991853">
                  <a:extLst>
                    <a:ext uri="{9D8B030D-6E8A-4147-A177-3AD203B41FA5}">
                      <a16:colId xmlns:a16="http://schemas.microsoft.com/office/drawing/2014/main" val="1690717498"/>
                    </a:ext>
                  </a:extLst>
                </a:gridCol>
              </a:tblGrid>
              <a:tr h="323872">
                <a:tc>
                  <a:txBody>
                    <a:bodyPr/>
                    <a:lstStyle/>
                    <a:p>
                      <a:r>
                        <a:rPr lang="en-GB" dirty="0"/>
                        <a:t>STL file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STL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324897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Freibox_InsideBox_FrontPart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27400444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Freibox_InsideBox_Rear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00680188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Freibox_LEDholder_Part1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0148620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Freibox_LEDholder_Part2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45447743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Freibox_SyringeHolder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8163692"/>
                  </a:ext>
                </a:extLst>
              </a:tr>
            </a:tbl>
          </a:graphicData>
        </a:graphic>
      </p:graphicFrame>
      <p:pic>
        <p:nvPicPr>
          <p:cNvPr id="17" name="Image 16">
            <a:extLst>
              <a:ext uri="{FF2B5EF4-FFF2-40B4-BE49-F238E27FC236}">
                <a16:creationId xmlns:a16="http://schemas.microsoft.com/office/drawing/2014/main" id="{675FE35D-0B0A-4594-B205-27326AF06B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1" t="22457" r="22807" b="30058"/>
          <a:stretch/>
        </p:blipFill>
        <p:spPr>
          <a:xfrm>
            <a:off x="9603075" y="4221410"/>
            <a:ext cx="2439839" cy="198512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D309CE6F-B40A-C5DE-1847-100203EEE8D9}"/>
              </a:ext>
            </a:extLst>
          </p:cNvPr>
          <p:cNvSpPr txBox="1"/>
          <p:nvPr/>
        </p:nvSpPr>
        <p:spPr>
          <a:xfrm>
            <a:off x="7015402" y="444023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6E49D407-9440-8EF5-E578-2DAD205103F8}"/>
              </a:ext>
            </a:extLst>
          </p:cNvPr>
          <p:cNvSpPr txBox="1"/>
          <p:nvPr/>
        </p:nvSpPr>
        <p:spPr>
          <a:xfrm>
            <a:off x="7166245" y="5685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4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71629B77-E03F-6BEC-5CC4-A99C38039EC8}"/>
              </a:ext>
            </a:extLst>
          </p:cNvPr>
          <p:cNvSpPr txBox="1"/>
          <p:nvPr/>
        </p:nvSpPr>
        <p:spPr>
          <a:xfrm>
            <a:off x="10499458" y="5281591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ID41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777A188E-9E96-73DF-9345-7877298B3872}"/>
              </a:ext>
            </a:extLst>
          </p:cNvPr>
          <p:cNvSpPr txBox="1"/>
          <p:nvPr/>
        </p:nvSpPr>
        <p:spPr>
          <a:xfrm>
            <a:off x="11195804" y="5738932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ID37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27909106-5AC6-725D-3F02-EDEB20A1DC23}"/>
              </a:ext>
            </a:extLst>
          </p:cNvPr>
          <p:cNvSpPr txBox="1"/>
          <p:nvPr/>
        </p:nvSpPr>
        <p:spPr>
          <a:xfrm>
            <a:off x="7317088" y="5171293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ID85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2476E8E4-4BCA-7024-3CC7-E27A49EABFF2}"/>
              </a:ext>
            </a:extLst>
          </p:cNvPr>
          <p:cNvSpPr txBox="1"/>
          <p:nvPr/>
        </p:nvSpPr>
        <p:spPr>
          <a:xfrm>
            <a:off x="97828" y="6448136"/>
            <a:ext cx="10401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200" dirty="0"/>
              <a:t>The front part of the cable box is designed to be used with the perforated board (ID76)  in which additional 3mm holes have be drilled in 4 corners/extremities</a:t>
            </a:r>
          </a:p>
          <a:p>
            <a:pPr marL="342900" indent="-342900">
              <a:buAutoNum type="arabicPeriod"/>
            </a:pPr>
            <a:r>
              <a:rPr lang="en-GB" sz="1200" dirty="0"/>
              <a:t>The rear part is used with the mounted panel D-SUB 25 male plug (ID77)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6223A44-1F3A-15E0-E7DA-D76816F5F376}"/>
              </a:ext>
            </a:extLst>
          </p:cNvPr>
          <p:cNvSpPr txBox="1"/>
          <p:nvPr/>
        </p:nvSpPr>
        <p:spPr>
          <a:xfrm>
            <a:off x="4445374" y="4671065"/>
            <a:ext cx="1246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For 20mL syringe</a:t>
            </a:r>
          </a:p>
        </p:txBody>
      </p:sp>
    </p:spTree>
    <p:extLst>
      <p:ext uri="{BB962C8B-B14F-4D97-AF65-F5344CB8AC3E}">
        <p14:creationId xmlns:p14="http://schemas.microsoft.com/office/powerpoint/2010/main" val="1053000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FB16B2-C045-EE15-AE04-6A4BBCD1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Nose Poke</a:t>
            </a:r>
          </a:p>
        </p:txBody>
      </p:sp>
      <p:graphicFrame>
        <p:nvGraphicFramePr>
          <p:cNvPr id="4" name="Tableau 8">
            <a:extLst>
              <a:ext uri="{FF2B5EF4-FFF2-40B4-BE49-F238E27FC236}">
                <a16:creationId xmlns:a16="http://schemas.microsoft.com/office/drawing/2014/main" id="{0B4EA93F-52B3-88C5-B905-1D5F19DCE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3159566"/>
              </p:ext>
            </p:extLst>
          </p:nvPr>
        </p:nvGraphicFramePr>
        <p:xfrm>
          <a:off x="7319210" y="2330283"/>
          <a:ext cx="4034590" cy="68963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42737">
                  <a:extLst>
                    <a:ext uri="{9D8B030D-6E8A-4147-A177-3AD203B41FA5}">
                      <a16:colId xmlns:a16="http://schemas.microsoft.com/office/drawing/2014/main" val="1760140319"/>
                    </a:ext>
                  </a:extLst>
                </a:gridCol>
                <a:gridCol w="2991853">
                  <a:extLst>
                    <a:ext uri="{9D8B030D-6E8A-4147-A177-3AD203B41FA5}">
                      <a16:colId xmlns:a16="http://schemas.microsoft.com/office/drawing/2014/main" val="1690717498"/>
                    </a:ext>
                  </a:extLst>
                </a:gridCol>
              </a:tblGrid>
              <a:tr h="323872">
                <a:tc>
                  <a:txBody>
                    <a:bodyPr/>
                    <a:lstStyle/>
                    <a:p>
                      <a:r>
                        <a:rPr lang="en-GB" dirty="0"/>
                        <a:t>STL file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STL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324897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Freibox_NosePokePort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20616139"/>
                  </a:ext>
                </a:extLst>
              </a:tr>
            </a:tbl>
          </a:graphicData>
        </a:graphic>
      </p:graphicFrame>
      <p:pic>
        <p:nvPicPr>
          <p:cNvPr id="7" name="Image 6">
            <a:extLst>
              <a:ext uri="{FF2B5EF4-FFF2-40B4-BE49-F238E27FC236}">
                <a16:creationId xmlns:a16="http://schemas.microsoft.com/office/drawing/2014/main" id="{7D113DFB-DCAD-5F10-F6A0-AA465926A1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5965" t="36257" r="65263" b="30994"/>
          <a:stretch/>
        </p:blipFill>
        <p:spPr>
          <a:xfrm>
            <a:off x="665747" y="2454441"/>
            <a:ext cx="2630905" cy="224589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FD58116-B806-60B5-54BE-093531B7D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2562" y="2205735"/>
            <a:ext cx="2148743" cy="287159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F5DA828-1231-11A6-B855-ED181B75325D}"/>
              </a:ext>
            </a:extLst>
          </p:cNvPr>
          <p:cNvSpPr txBox="1"/>
          <p:nvPr/>
        </p:nvSpPr>
        <p:spPr>
          <a:xfrm>
            <a:off x="6849980" y="4331004"/>
            <a:ext cx="3938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bottom part of the LC and NP port are placed 3 cm from the floor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EBC2E75-167E-AC4B-32E0-DB5DBA3565BD}"/>
              </a:ext>
            </a:extLst>
          </p:cNvPr>
          <p:cNvSpPr txBox="1"/>
          <p:nvPr/>
        </p:nvSpPr>
        <p:spPr>
          <a:xfrm>
            <a:off x="2365417" y="3019915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bg1"/>
                </a:solidFill>
              </a:rPr>
              <a:t>ID42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D6A2C74-8784-1ACC-A6BB-27B9D91BC57A}"/>
              </a:ext>
            </a:extLst>
          </p:cNvPr>
          <p:cNvSpPr txBox="1"/>
          <p:nvPr/>
        </p:nvSpPr>
        <p:spPr>
          <a:xfrm>
            <a:off x="2212169" y="3585389"/>
            <a:ext cx="3786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bg1"/>
                </a:solidFill>
              </a:rPr>
              <a:t>ID6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B0E5DB1-F8BA-BF2A-930A-98515C57B5F2}"/>
              </a:ext>
            </a:extLst>
          </p:cNvPr>
          <p:cNvSpPr txBox="1"/>
          <p:nvPr/>
        </p:nvSpPr>
        <p:spPr>
          <a:xfrm>
            <a:off x="1060328" y="3740230"/>
            <a:ext cx="3786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bg1"/>
                </a:solidFill>
              </a:rPr>
              <a:t>ID5</a:t>
            </a:r>
          </a:p>
        </p:txBody>
      </p:sp>
    </p:spTree>
    <p:extLst>
      <p:ext uri="{BB962C8B-B14F-4D97-AF65-F5344CB8AC3E}">
        <p14:creationId xmlns:p14="http://schemas.microsoft.com/office/powerpoint/2010/main" val="1111921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A03EB2-E114-78D2-9D30-B45E5E0D2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Licking Chamber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07719445-A7C1-B261-BBD7-B8FE1BFAB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99" y="2132363"/>
            <a:ext cx="5801784" cy="4351338"/>
          </a:xfrm>
        </p:spPr>
      </p:pic>
      <p:graphicFrame>
        <p:nvGraphicFramePr>
          <p:cNvPr id="8" name="Tableau 8">
            <a:extLst>
              <a:ext uri="{FF2B5EF4-FFF2-40B4-BE49-F238E27FC236}">
                <a16:creationId xmlns:a16="http://schemas.microsoft.com/office/drawing/2014/main" id="{E4226A7D-9532-7202-FEA1-D64B5A2AB7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0706772"/>
              </p:ext>
            </p:extLst>
          </p:nvPr>
        </p:nvGraphicFramePr>
        <p:xfrm>
          <a:off x="7796464" y="536192"/>
          <a:ext cx="4034590" cy="230899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42737">
                  <a:extLst>
                    <a:ext uri="{9D8B030D-6E8A-4147-A177-3AD203B41FA5}">
                      <a16:colId xmlns:a16="http://schemas.microsoft.com/office/drawing/2014/main" val="1760140319"/>
                    </a:ext>
                  </a:extLst>
                </a:gridCol>
                <a:gridCol w="2991853">
                  <a:extLst>
                    <a:ext uri="{9D8B030D-6E8A-4147-A177-3AD203B41FA5}">
                      <a16:colId xmlns:a16="http://schemas.microsoft.com/office/drawing/2014/main" val="1690717498"/>
                    </a:ext>
                  </a:extLst>
                </a:gridCol>
              </a:tblGrid>
              <a:tr h="323872">
                <a:tc>
                  <a:txBody>
                    <a:bodyPr/>
                    <a:lstStyle/>
                    <a:p>
                      <a:r>
                        <a:rPr lang="en-GB" dirty="0"/>
                        <a:t>STL file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STL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324897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Freibox_LickingChamber_MotorGear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10035380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Freibox_LickingChamber_gate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15191709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Freibox_LickingChamber_gateSlider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98037859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Freibox_LickingChamber_LickingChamber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9369952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Freibox_LickingChamber_motorHolder_Part1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88522046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Freibox_LickingChamber_motorHolder_Part2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3702494"/>
                  </a:ext>
                </a:extLst>
              </a:tr>
            </a:tbl>
          </a:graphicData>
        </a:graphic>
      </p:graphicFrame>
      <p:sp>
        <p:nvSpPr>
          <p:cNvPr id="9" name="ZoneTexte 8">
            <a:extLst>
              <a:ext uri="{FF2B5EF4-FFF2-40B4-BE49-F238E27FC236}">
                <a16:creationId xmlns:a16="http://schemas.microsoft.com/office/drawing/2014/main" id="{CBEE4EC2-4C0A-BB1D-7474-AB413D6A7C6C}"/>
              </a:ext>
            </a:extLst>
          </p:cNvPr>
          <p:cNvSpPr txBox="1"/>
          <p:nvPr/>
        </p:nvSpPr>
        <p:spPr>
          <a:xfrm>
            <a:off x="4965031" y="3938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5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566C7DE-CCA0-9282-3E1B-8FD497693CCB}"/>
              </a:ext>
            </a:extLst>
          </p:cNvPr>
          <p:cNvSpPr txBox="1"/>
          <p:nvPr/>
        </p:nvSpPr>
        <p:spPr>
          <a:xfrm>
            <a:off x="5358063" y="49249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6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4A6F3AC-F290-D717-546F-A9213C742992}"/>
              </a:ext>
            </a:extLst>
          </p:cNvPr>
          <p:cNvSpPr txBox="1"/>
          <p:nvPr/>
        </p:nvSpPr>
        <p:spPr>
          <a:xfrm>
            <a:off x="3617495" y="3938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7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66C89C5-F9B7-BAAD-DEFB-CDAA0B8F0FC7}"/>
              </a:ext>
            </a:extLst>
          </p:cNvPr>
          <p:cNvSpPr txBox="1"/>
          <p:nvPr/>
        </p:nvSpPr>
        <p:spPr>
          <a:xfrm>
            <a:off x="1965158" y="3059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8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1211919-645C-F3B3-7025-0580DFDFCC06}"/>
              </a:ext>
            </a:extLst>
          </p:cNvPr>
          <p:cNvSpPr txBox="1"/>
          <p:nvPr/>
        </p:nvSpPr>
        <p:spPr>
          <a:xfrm>
            <a:off x="1756611" y="4771684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9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D1A7981-CEED-98BE-794B-F480ECDE1D72}"/>
              </a:ext>
            </a:extLst>
          </p:cNvPr>
          <p:cNvSpPr txBox="1"/>
          <p:nvPr/>
        </p:nvSpPr>
        <p:spPr>
          <a:xfrm>
            <a:off x="2731729" y="47716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10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3A10CCC8-36BF-7B3C-1B2F-1F3BBD3C2150}"/>
              </a:ext>
            </a:extLst>
          </p:cNvPr>
          <p:cNvSpPr txBox="1"/>
          <p:nvPr/>
        </p:nvSpPr>
        <p:spPr>
          <a:xfrm>
            <a:off x="4204348" y="401927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*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F6F60B5-880C-DABC-AC4E-BBA06DCCE517}"/>
              </a:ext>
            </a:extLst>
          </p:cNvPr>
          <p:cNvSpPr txBox="1"/>
          <p:nvPr/>
        </p:nvSpPr>
        <p:spPr>
          <a:xfrm>
            <a:off x="4737244" y="3325448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ID57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DB0905AC-5DBE-F585-523A-0689ECEE4733}"/>
              </a:ext>
            </a:extLst>
          </p:cNvPr>
          <p:cNvSpPr txBox="1"/>
          <p:nvPr/>
        </p:nvSpPr>
        <p:spPr>
          <a:xfrm>
            <a:off x="3768338" y="6144712"/>
            <a:ext cx="20906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100"/>
            </a:lvl1pPr>
          </a:lstStyle>
          <a:p>
            <a:r>
              <a:rPr lang="en-GB" dirty="0"/>
              <a:t>* Included in the HS-645MG pack</a:t>
            </a:r>
          </a:p>
        </p:txBody>
      </p:sp>
    </p:spTree>
    <p:extLst>
      <p:ext uri="{BB962C8B-B14F-4D97-AF65-F5344CB8AC3E}">
        <p14:creationId xmlns:p14="http://schemas.microsoft.com/office/powerpoint/2010/main" val="243853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7723FF-C07E-ECE6-571E-8801926FC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Licking Spout Holder</a:t>
            </a:r>
          </a:p>
        </p:txBody>
      </p:sp>
      <p:graphicFrame>
        <p:nvGraphicFramePr>
          <p:cNvPr id="4" name="Tableau 8">
            <a:extLst>
              <a:ext uri="{FF2B5EF4-FFF2-40B4-BE49-F238E27FC236}">
                <a16:creationId xmlns:a16="http://schemas.microsoft.com/office/drawing/2014/main" id="{D45C5FC0-0F88-A268-3EC0-A2E780F978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532789"/>
              </p:ext>
            </p:extLst>
          </p:nvPr>
        </p:nvGraphicFramePr>
        <p:xfrm>
          <a:off x="702325" y="1742031"/>
          <a:ext cx="4186990" cy="230899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82125">
                  <a:extLst>
                    <a:ext uri="{9D8B030D-6E8A-4147-A177-3AD203B41FA5}">
                      <a16:colId xmlns:a16="http://schemas.microsoft.com/office/drawing/2014/main" val="1760140319"/>
                    </a:ext>
                  </a:extLst>
                </a:gridCol>
                <a:gridCol w="3104865">
                  <a:extLst>
                    <a:ext uri="{9D8B030D-6E8A-4147-A177-3AD203B41FA5}">
                      <a16:colId xmlns:a16="http://schemas.microsoft.com/office/drawing/2014/main" val="1690717498"/>
                    </a:ext>
                  </a:extLst>
                </a:gridCol>
              </a:tblGrid>
              <a:tr h="323872">
                <a:tc>
                  <a:txBody>
                    <a:bodyPr/>
                    <a:lstStyle/>
                    <a:p>
                      <a:r>
                        <a:rPr lang="en-GB" dirty="0"/>
                        <a:t>STL file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STL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324897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Freibox_LickingSpoutHolder_lickingSpoutHolder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99928053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Freibox_LickingSpoutHolder_pipeSecuringConnector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21508784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Freibox_LickingSpoutHolder_Plateforme_Part1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10181410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Freibox_LickingSpoutHolder_Plateforme_Part2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42645328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Freibox_LickingSpoutHolder_slidingTour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35012234"/>
                  </a:ext>
                </a:extLst>
              </a:tr>
              <a:tr h="323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Freibox_LickingSpoutHolder_strainGaugeHolder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49027033"/>
                  </a:ext>
                </a:extLst>
              </a:tr>
            </a:tbl>
          </a:graphicData>
        </a:graphic>
      </p:graphicFrame>
      <p:pic>
        <p:nvPicPr>
          <p:cNvPr id="13" name="Image 12">
            <a:extLst>
              <a:ext uri="{FF2B5EF4-FFF2-40B4-BE49-F238E27FC236}">
                <a16:creationId xmlns:a16="http://schemas.microsoft.com/office/drawing/2014/main" id="{D840AC44-8A17-D424-C1CC-E14E44B31A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88" t="40298" r="21663" b="13625"/>
          <a:stretch/>
        </p:blipFill>
        <p:spPr>
          <a:xfrm>
            <a:off x="1008423" y="4708693"/>
            <a:ext cx="3489659" cy="1900654"/>
          </a:xfrm>
          <a:prstGeom prst="rect">
            <a:avLst/>
          </a:prstGeom>
        </p:spPr>
      </p:pic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374EDA90-1D38-E8D5-3BC8-F63193A0B3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490" y="1690688"/>
            <a:ext cx="5801784" cy="4351338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C03343C-CF7C-FBF5-6E29-02AA4AA87FF7}"/>
              </a:ext>
            </a:extLst>
          </p:cNvPr>
          <p:cNvSpPr txBox="1"/>
          <p:nvPr/>
        </p:nvSpPr>
        <p:spPr>
          <a:xfrm>
            <a:off x="8758890" y="368169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11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3462747-EB04-136C-DD76-F0498BD203B5}"/>
              </a:ext>
            </a:extLst>
          </p:cNvPr>
          <p:cNvSpPr txBox="1"/>
          <p:nvPr/>
        </p:nvSpPr>
        <p:spPr>
          <a:xfrm>
            <a:off x="10626780" y="360947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97D495-759C-1DE1-A908-8597C0495987}"/>
              </a:ext>
            </a:extLst>
          </p:cNvPr>
          <p:cNvSpPr txBox="1"/>
          <p:nvPr/>
        </p:nvSpPr>
        <p:spPr>
          <a:xfrm>
            <a:off x="6248400" y="34290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13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75CA5C9-882F-73FF-DFB8-65F8EE5D6E67}"/>
              </a:ext>
            </a:extLst>
          </p:cNvPr>
          <p:cNvSpPr txBox="1"/>
          <p:nvPr/>
        </p:nvSpPr>
        <p:spPr>
          <a:xfrm>
            <a:off x="7523827" y="324014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14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6C30C0F-A3DB-AC0F-C88D-29EE8E5CC6D4}"/>
              </a:ext>
            </a:extLst>
          </p:cNvPr>
          <p:cNvSpPr txBox="1"/>
          <p:nvPr/>
        </p:nvSpPr>
        <p:spPr>
          <a:xfrm>
            <a:off x="10146631" y="465221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15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9538FDF-60B4-B45B-FC77-8A120B2316A6}"/>
              </a:ext>
            </a:extLst>
          </p:cNvPr>
          <p:cNvSpPr txBox="1"/>
          <p:nvPr/>
        </p:nvSpPr>
        <p:spPr>
          <a:xfrm>
            <a:off x="9381520" y="360947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16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D22E8B8-66DB-D1ED-C3D0-2255F1664CA6}"/>
              </a:ext>
            </a:extLst>
          </p:cNvPr>
          <p:cNvSpPr txBox="1"/>
          <p:nvPr/>
        </p:nvSpPr>
        <p:spPr>
          <a:xfrm>
            <a:off x="8758890" y="4706071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ID44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0EBD09C-2328-A57A-F1B8-F191D7FC6FF1}"/>
              </a:ext>
            </a:extLst>
          </p:cNvPr>
          <p:cNvSpPr txBox="1"/>
          <p:nvPr/>
        </p:nvSpPr>
        <p:spPr>
          <a:xfrm>
            <a:off x="8790975" y="4280959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ID43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9F735C2E-1CA4-8570-0F0B-5FBB545A6DBC}"/>
              </a:ext>
            </a:extLst>
          </p:cNvPr>
          <p:cNvSpPr txBox="1"/>
          <p:nvPr/>
        </p:nvSpPr>
        <p:spPr>
          <a:xfrm>
            <a:off x="6601226" y="2753106"/>
            <a:ext cx="3786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ID1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C2534DD-2147-8C15-9DD0-6476F2F2202B}"/>
              </a:ext>
            </a:extLst>
          </p:cNvPr>
          <p:cNvSpPr txBox="1"/>
          <p:nvPr/>
        </p:nvSpPr>
        <p:spPr>
          <a:xfrm>
            <a:off x="10100015" y="2634917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ID43</a:t>
            </a:r>
          </a:p>
        </p:txBody>
      </p:sp>
    </p:spTree>
    <p:extLst>
      <p:ext uri="{BB962C8B-B14F-4D97-AF65-F5344CB8AC3E}">
        <p14:creationId xmlns:p14="http://schemas.microsoft.com/office/powerpoint/2010/main" val="2477212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4D5724-2075-1806-A6A0-57D015C6A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Nose Poke and licking chamber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C4E0A3F8-28E2-DDDD-2FB6-FDCDD84D6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69430"/>
            <a:ext cx="3805287" cy="2853965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08CA3698-910E-8D37-6295-DE17269F3F64}"/>
              </a:ext>
            </a:extLst>
          </p:cNvPr>
          <p:cNvSpPr txBox="1"/>
          <p:nvPr/>
        </p:nvSpPr>
        <p:spPr>
          <a:xfrm>
            <a:off x="5823284" y="2782669"/>
            <a:ext cx="5847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If the fibres does not fit in their holes, you can increase a bit the size of the slot with a 19 or 18G</a:t>
            </a:r>
          </a:p>
        </p:txBody>
      </p:sp>
    </p:spTree>
    <p:extLst>
      <p:ext uri="{BB962C8B-B14F-4D97-AF65-F5344CB8AC3E}">
        <p14:creationId xmlns:p14="http://schemas.microsoft.com/office/powerpoint/2010/main" val="3173598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4D5724-2075-1806-A6A0-57D015C6A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3D-printed component list</a:t>
            </a:r>
          </a:p>
        </p:txBody>
      </p:sp>
      <p:graphicFrame>
        <p:nvGraphicFramePr>
          <p:cNvPr id="4" name="Tableau 8">
            <a:extLst>
              <a:ext uri="{FF2B5EF4-FFF2-40B4-BE49-F238E27FC236}">
                <a16:creationId xmlns:a16="http://schemas.microsoft.com/office/drawing/2014/main" id="{9A855764-7CF3-00D7-54D0-0F456CECED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048883"/>
              </p:ext>
            </p:extLst>
          </p:nvPr>
        </p:nvGraphicFramePr>
        <p:xfrm>
          <a:off x="529390" y="1470109"/>
          <a:ext cx="11261558" cy="5273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910542">
                  <a:extLst>
                    <a:ext uri="{9D8B030D-6E8A-4147-A177-3AD203B41FA5}">
                      <a16:colId xmlns:a16="http://schemas.microsoft.com/office/drawing/2014/main" val="1760140319"/>
                    </a:ext>
                  </a:extLst>
                </a:gridCol>
                <a:gridCol w="8351016">
                  <a:extLst>
                    <a:ext uri="{9D8B030D-6E8A-4147-A177-3AD203B41FA5}">
                      <a16:colId xmlns:a16="http://schemas.microsoft.com/office/drawing/2014/main" val="1690717498"/>
                    </a:ext>
                  </a:extLst>
                </a:gridCol>
              </a:tblGrid>
              <a:tr h="185515">
                <a:tc>
                  <a:txBody>
                    <a:bodyPr/>
                    <a:lstStyle/>
                    <a:p>
                      <a:r>
                        <a:rPr lang="en-GB" dirty="0"/>
                        <a:t>STL file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STL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324897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Freibox_InsideBox_FrontPart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27400444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Freibox_InsideBox_Rear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00680188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Freibox_LEDholder_Part1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0148620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Freibox_LEDholder_Part2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45447743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Freibox_LickingChamber_MotorGear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10035380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Freibox_LickingChamber_gate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15191709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Freibox_LickingChamber_gateSlider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98037859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Freibox_LickingChamber_LickingChamber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9369952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Freibox_LickingChamber_motorHolder_Part1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88522046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Freibox_LickingChamber_motorHolder_Part2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3702494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Freibox_LickingSpoutHolder_lickingSpoutHolder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99928053"/>
                  </a:ext>
                </a:extLst>
              </a:tr>
              <a:tr h="17392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Freibox_LickingSpoutHolder_pipeSecuringConnector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21508784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Freibox_LickingSpoutHolder_Plateforme_Part1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10181410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Freibox_LickingSpoutHolder_Plateforme_Part2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42645328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Freibox_LickingSpoutHolder_slidingTour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35012234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Freibox_LickingSpoutHolder_strainGaugeHolder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49027033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Freibox_NosePokePort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20616139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Freibox_SyringeHolder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8163692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Freibox_ArduinoHolder_Part1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68666656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Freibox_ArduinoHolder_Part2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89644695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Freibox_ElectronicBox_Front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88861193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Freibox_ElectronicBox_Ground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39468891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Freibox_ElectronicBox_Left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01617990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Freibox_ElectronicBox_Rear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38765248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Freibox_ElectronicBox_Right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71304107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Freibox_ElectronicBox_top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67829059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Freibox_AuditoryBox_Part1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42089714"/>
                  </a:ext>
                </a:extLst>
              </a:tr>
              <a:tr h="1246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Freibox_AuditoryBox_Part2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393702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1809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2ED3EE-C107-1053-DE54-065E8F972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Box Plexiglas dimensions</a:t>
            </a:r>
          </a:p>
        </p:txBody>
      </p:sp>
    </p:spTree>
    <p:extLst>
      <p:ext uri="{BB962C8B-B14F-4D97-AF65-F5344CB8AC3E}">
        <p14:creationId xmlns:p14="http://schemas.microsoft.com/office/powerpoint/2010/main" val="35574677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566</Words>
  <Application>Microsoft Office PowerPoint</Application>
  <PresentationFormat>Grand écran</PresentationFormat>
  <Paragraphs>186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Thème Office</vt:lpstr>
      <vt:lpstr>Assembly of the 3D-printed FreiBox components</vt:lpstr>
      <vt:lpstr>Components Overview</vt:lpstr>
      <vt:lpstr>Cable Box + LED holder + Syringe holder</vt:lpstr>
      <vt:lpstr>Nose Poke</vt:lpstr>
      <vt:lpstr>Licking Chamber</vt:lpstr>
      <vt:lpstr>Licking Spout Holder</vt:lpstr>
      <vt:lpstr>Nose Poke and licking chamber</vt:lpstr>
      <vt:lpstr>3D-printed component list</vt:lpstr>
      <vt:lpstr>Box Plexiglas dimensions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Brice de la Crompe</dc:creator>
  <cp:lastModifiedBy>Brice de la Crompe</cp:lastModifiedBy>
  <cp:revision>26</cp:revision>
  <dcterms:created xsi:type="dcterms:W3CDTF">2022-11-09T07:48:25Z</dcterms:created>
  <dcterms:modified xsi:type="dcterms:W3CDTF">2022-11-09T20:55:54Z</dcterms:modified>
</cp:coreProperties>
</file>

<file path=docProps/thumbnail.jpeg>
</file>